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428" r:id="rId5"/>
    <p:sldId id="512" r:id="rId6"/>
    <p:sldId id="539" r:id="rId7"/>
    <p:sldId id="545" r:id="rId8"/>
    <p:sldId id="532" r:id="rId9"/>
    <p:sldId id="546" r:id="rId10"/>
    <p:sldId id="548" r:id="rId11"/>
    <p:sldId id="45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45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0000"/>
    <a:srgbClr val="FFFFFF"/>
    <a:srgbClr val="61223B"/>
    <a:srgbClr val="3A3E40"/>
    <a:srgbClr val="F1EBDF"/>
    <a:srgbClr val="461B2B"/>
    <a:srgbClr val="461A2B"/>
    <a:srgbClr val="4D5356"/>
    <a:srgbClr val="E2D6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D81BE7-CE9A-4DC8-A7BD-96BA75D664F6}" v="1" dt="2025-06-02T08:49:00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6928" autoAdjust="0"/>
  </p:normalViewPr>
  <p:slideViewPr>
    <p:cSldViewPr snapToGrid="0" snapToObjects="1" showGuides="1">
      <p:cViewPr varScale="1">
        <p:scale>
          <a:sx n="42" d="100"/>
          <a:sy n="42" d="100"/>
        </p:scale>
        <p:origin x="1604" y="40"/>
      </p:cViewPr>
      <p:guideLst>
        <p:guide orient="horz" pos="2001"/>
        <p:guide pos="3840"/>
        <p:guide orient="horz" pos="845"/>
        <p:guide orient="horz" pos="2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56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, MBM, Dr [bambesiwem@sun.ac.za]" userId="21294844-0f32-43f3-9a48-7e147c550c93" providerId="ADAL" clId="{EFD81BE7-CE9A-4DC8-A7BD-96BA75D664F6}"/>
    <pc:docChg chg="undo custSel modSld">
      <pc:chgData name="May, MBM, Dr [bambesiwem@sun.ac.za]" userId="21294844-0f32-43f3-9a48-7e147c550c93" providerId="ADAL" clId="{EFD81BE7-CE9A-4DC8-A7BD-96BA75D664F6}" dt="2025-06-02T08:49:00.585" v="29"/>
      <pc:docMkLst>
        <pc:docMk/>
      </pc:docMkLst>
      <pc:sldChg chg="modAnim">
        <pc:chgData name="May, MBM, Dr [bambesiwem@sun.ac.za]" userId="21294844-0f32-43f3-9a48-7e147c550c93" providerId="ADAL" clId="{EFD81BE7-CE9A-4DC8-A7BD-96BA75D664F6}" dt="2025-06-02T08:49:00.585" v="29"/>
        <pc:sldMkLst>
          <pc:docMk/>
          <pc:sldMk cId="2904082003" sldId="546"/>
        </pc:sldMkLst>
      </pc:sldChg>
      <pc:sldChg chg="addSp modSp mod">
        <pc:chgData name="May, MBM, Dr [bambesiwem@sun.ac.za]" userId="21294844-0f32-43f3-9a48-7e147c550c93" providerId="ADAL" clId="{EFD81BE7-CE9A-4DC8-A7BD-96BA75D664F6}" dt="2025-06-02T08:48:33.535" v="28" actId="403"/>
        <pc:sldMkLst>
          <pc:docMk/>
          <pc:sldMk cId="2382567261" sldId="548"/>
        </pc:sldMkLst>
        <pc:spChg chg="add mod">
          <ac:chgData name="May, MBM, Dr [bambesiwem@sun.ac.za]" userId="21294844-0f32-43f3-9a48-7e147c550c93" providerId="ADAL" clId="{EFD81BE7-CE9A-4DC8-A7BD-96BA75D664F6}" dt="2025-06-02T08:48:33.535" v="28" actId="403"/>
          <ac:spMkLst>
            <pc:docMk/>
            <pc:sldMk cId="2382567261" sldId="548"/>
            <ac:spMk id="7" creationId="{4F4E8F35-2DD3-8211-9065-53C8CE5E9D9F}"/>
          </ac:spMkLst>
        </pc:spChg>
        <pc:spChg chg="mod">
          <ac:chgData name="May, MBM, Dr [bambesiwem@sun.ac.za]" userId="21294844-0f32-43f3-9a48-7e147c550c93" providerId="ADAL" clId="{EFD81BE7-CE9A-4DC8-A7BD-96BA75D664F6}" dt="2025-06-02T08:47:24.958" v="17"/>
          <ac:spMkLst>
            <pc:docMk/>
            <pc:sldMk cId="2382567261" sldId="548"/>
            <ac:spMk id="8" creationId="{E2F31BA0-DC29-F86E-4E30-6F35240BA72C}"/>
          </ac:spMkLst>
        </pc:spChg>
        <pc:spChg chg="add mod">
          <ac:chgData name="May, MBM, Dr [bambesiwem@sun.ac.za]" userId="21294844-0f32-43f3-9a48-7e147c550c93" providerId="ADAL" clId="{EFD81BE7-CE9A-4DC8-A7BD-96BA75D664F6}" dt="2025-06-02T08:48:27.341" v="27" actId="403"/>
          <ac:spMkLst>
            <pc:docMk/>
            <pc:sldMk cId="2382567261" sldId="548"/>
            <ac:spMk id="11" creationId="{5532D6D2-6696-BC98-509F-2344CE7875A4}"/>
          </ac:spMkLst>
        </pc:spChg>
        <pc:graphicFrameChg chg="mod">
          <ac:chgData name="May, MBM, Dr [bambesiwem@sun.ac.za]" userId="21294844-0f32-43f3-9a48-7e147c550c93" providerId="ADAL" clId="{EFD81BE7-CE9A-4DC8-A7BD-96BA75D664F6}" dt="2025-06-02T08:47:46.021" v="20" actId="1076"/>
          <ac:graphicFrameMkLst>
            <pc:docMk/>
            <pc:sldMk cId="2382567261" sldId="548"/>
            <ac:graphicFrameMk id="5" creationId="{9707E8A8-1C49-854C-4DF4-60F3D6C72958}"/>
          </ac:graphicFrameMkLst>
        </pc:graphicFrameChg>
        <pc:graphicFrameChg chg="mod">
          <ac:chgData name="May, MBM, Dr [bambesiwem@sun.ac.za]" userId="21294844-0f32-43f3-9a48-7e147c550c93" providerId="ADAL" clId="{EFD81BE7-CE9A-4DC8-A7BD-96BA75D664F6}" dt="2025-06-02T08:45:37.216" v="6" actId="1076"/>
          <ac:graphicFrameMkLst>
            <pc:docMk/>
            <pc:sldMk cId="2382567261" sldId="548"/>
            <ac:graphicFrameMk id="9" creationId="{6B4E0F66-DBE5-E912-4134-714ECA3A8F4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D6410A7-8A5A-798A-1951-3A2FCCCCC8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9C739-AA5D-B01C-A913-7903625E0B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45A893-5EA0-B148-9EB8-25B5DE5446AD}" type="datetimeFigureOut">
              <a:rPr lang="en-GB" smtClean="0"/>
              <a:t>02/06/2025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3A60E-CFFF-5374-07F2-BA3BE7B8DB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E786E-650F-FDB7-F5DF-538E5C38BD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A1C75F-C7A7-BA4C-A5D0-FEB571AB744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455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69B49-EEFB-4B49-ACAD-82B53A8DDF70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F6EFC-B03E-874C-9CD9-41B66C8AE1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95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7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15B15-5367-4691-F0B0-59B339E4B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FF973-DFC8-4B8A-5448-2181E0118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B3D977-CB5F-D085-CAFE-FD4BB0F07C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Image sources, check all slide numbers throughout.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8BF82-33E3-44B5-553C-7A1C0EC27A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23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73C4E-917E-638B-1EB8-9EA2F85D7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0DECB5-8ED9-EF7A-CD92-3BD76E710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5AE117-D0B9-9ED1-D807-44FC5212B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ED0AB-5DDC-4FBD-FCC4-EB990AAE15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52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AE06-D094-053E-151B-C016FF0BF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054138-FD96-9264-9F6B-C82B629067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145F8-A262-A8F9-0E22-6C0C72F48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Image sources, check all slide numbers throughout.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C7A58-5F82-42A6-7137-3221534492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46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2B9C3-D435-21FF-7D28-672D32D2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12126E-AA18-B12C-DCDC-099ADB256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7363A0-49F2-8537-8239-52C3B77EA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42874-F105-5553-D8BD-92E3F2972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84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15BE0-903F-CCA6-A7CE-BFF77661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7CD5AE-4074-366E-6827-465894088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419EBE-E6ED-2012-D455-E586D2FA1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Image sources, check all slide numbers throughout.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D93E8-8DAB-29AC-7591-C505326238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41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BF6EFC-B03E-874C-9CD9-41B66C8AE1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68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5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"/>
            <a:ext cx="12192000" cy="685800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700954"/>
            <a:ext cx="4411640" cy="145608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14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patter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">
            <a:extLst>
              <a:ext uri="{FF2B5EF4-FFF2-40B4-BE49-F238E27FC236}">
                <a16:creationId xmlns:a16="http://schemas.microsoft.com/office/drawing/2014/main" id="{92A5C720-0429-4541-B977-B6E1AE463E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674"/>
            <a:ext cx="12190620" cy="5180748"/>
          </a:xfrm>
          <a:prstGeom prst="rect">
            <a:avLst/>
          </a:prstGeom>
        </p:spPr>
      </p:pic>
      <p:sp>
        <p:nvSpPr>
          <p:cNvPr id="4" name="Content Placeholder ">
            <a:extLst>
              <a:ext uri="{FF2B5EF4-FFF2-40B4-BE49-F238E27FC236}">
                <a16:creationId xmlns:a16="http://schemas.microsoft.com/office/drawing/2014/main" id="{4A0A04E6-82A6-6342-BC69-1852DDFBABA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329" y="1701053"/>
            <a:ext cx="11506253" cy="479387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29" y="266387"/>
            <a:ext cx="8902997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91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  <p15:guide id="2" orient="horz" pos="86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5295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628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l layout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White Rectangle">
            <a:extLst>
              <a:ext uri="{FF2B5EF4-FFF2-40B4-BE49-F238E27FC236}">
                <a16:creationId xmlns:a16="http://schemas.microsoft.com/office/drawing/2014/main" id="{948D6589-07BC-504A-9A95-293D1FAB3969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 2">
            <a:extLst>
              <a:ext uri="{FF2B5EF4-FFF2-40B4-BE49-F238E27FC236}">
                <a16:creationId xmlns:a16="http://schemas.microsoft.com/office/drawing/2014/main" id="{2FCD4CF8-0C12-EA43-B791-77B95BE3B8A1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305552" y="1701053"/>
            <a:ext cx="5546206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1"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21EA00-5D4A-874F-9DE9-2C510BCA99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05550" y="219918"/>
            <a:ext cx="5546208" cy="1019176"/>
          </a:xfrm>
        </p:spPr>
        <p:txBody>
          <a:bodyPr/>
          <a:lstStyle>
            <a:lvl1pPr marL="0" indent="0">
              <a:buFontTx/>
              <a:buNone/>
              <a:defRPr lang="en-GB" sz="3200" b="1" i="1" kern="1200" dirty="0" smtClean="0">
                <a:solidFill>
                  <a:schemeClr val="accent1"/>
                </a:solidFill>
                <a:latin typeface="Trebuchet MS" panose="020B0703020202090204" pitchFamily="34" charset="0"/>
                <a:ea typeface="+mj-ea"/>
                <a:cs typeface="+mj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dirty="0"/>
              <a:t>CLICK TO EDIT TITLE</a:t>
            </a:r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711302C3-77CD-E045-AC17-217A8FF6520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2" y="1701053"/>
            <a:ext cx="5546208" cy="4788936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74D22F-7C30-804B-B618-3432E30FA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19918"/>
            <a:ext cx="5546209" cy="101917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87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columns slide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White Rectangle">
            <a:extLst>
              <a:ext uri="{FF2B5EF4-FFF2-40B4-BE49-F238E27FC236}">
                <a16:creationId xmlns:a16="http://schemas.microsoft.com/office/drawing/2014/main" id="{AF7E239E-9757-3248-A127-4F42F0637408}"/>
              </a:ext>
            </a:extLst>
          </p:cNvPr>
          <p:cNvSpPr/>
          <p:nvPr userDrawn="1"/>
        </p:nvSpPr>
        <p:spPr>
          <a:xfrm>
            <a:off x="0" y="0"/>
            <a:ext cx="12192000" cy="1338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B59F022-8EBD-944D-810D-855A24D6A26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25377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6C5C79B-1FC7-684E-8098-DD6B7E0A0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3778" y="216396"/>
            <a:ext cx="3600000" cy="106730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4" name="Content Placeholder  2">
            <a:extLst>
              <a:ext uri="{FF2B5EF4-FFF2-40B4-BE49-F238E27FC236}">
                <a16:creationId xmlns:a16="http://schemas.microsoft.com/office/drawing/2014/main" id="{4BF8A05F-FD1D-CD48-A3CF-DE8AF43F6977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297619" y="1701053"/>
            <a:ext cx="3599998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 i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7" name="Title 2">
            <a:extLst>
              <a:ext uri="{FF2B5EF4-FFF2-40B4-BE49-F238E27FC236}">
                <a16:creationId xmlns:a16="http://schemas.microsoft.com/office/drawing/2014/main" id="{5BE914C9-9E29-9D45-8E51-BE422FBBE2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9761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458" y="1701053"/>
            <a:ext cx="3600000" cy="4797184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2B4331-7730-C944-82F4-41B3F12BA69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458" y="215776"/>
            <a:ext cx="3600000" cy="1060426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200" b="1" i="0">
                <a:solidFill>
                  <a:schemeClr val="accent1"/>
                </a:solidFill>
                <a:latin typeface="Trebuchet MS" panose="020B0703020202090204" pitchFamily="34" charset="0"/>
              </a:defRPr>
            </a:lvl1pPr>
            <a:lvl2pPr marL="4572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2pPr>
            <a:lvl3pPr marL="9144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3pPr>
            <a:lvl4pPr marL="1371600" indent="0">
              <a:buFontTx/>
              <a:buNone/>
              <a:defRPr b="1" i="1">
                <a:solidFill>
                  <a:schemeClr val="accent1"/>
                </a:solidFill>
                <a:latin typeface="Trebuchet MS" panose="020B0703020202090204" pitchFamily="34" charset="0"/>
              </a:defRPr>
            </a:lvl4pPr>
            <a:lvl5pPr marL="1828800" indent="0" algn="l">
              <a:buFontTx/>
              <a:buNone/>
              <a:defRPr sz="3200" i="1">
                <a:solidFill>
                  <a:schemeClr val="accent1"/>
                </a:solidFill>
                <a:latin typeface="Trebuchet MS" panose="020B0703020202090204" pitchFamily="34" charset="0"/>
              </a:defRPr>
            </a:lvl5pPr>
          </a:lstStyle>
          <a:p>
            <a:pPr lvl="0"/>
            <a:r>
              <a:rPr lang="en-GB" dirty="0"/>
              <a:t>CLICK TO EDIT TITLE </a:t>
            </a:r>
          </a:p>
        </p:txBody>
      </p:sp>
    </p:spTree>
    <p:extLst>
      <p:ext uri="{BB962C8B-B14F-4D97-AF65-F5344CB8AC3E}">
        <p14:creationId xmlns:p14="http://schemas.microsoft.com/office/powerpoint/2010/main" val="20556485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800" y="1701053"/>
            <a:ext cx="6474045" cy="4786833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011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776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and patter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oon Banner">
            <a:extLst>
              <a:ext uri="{FF2B5EF4-FFF2-40B4-BE49-F238E27FC236}">
                <a16:creationId xmlns:a16="http://schemas.microsoft.com/office/drawing/2014/main" id="{27B3C7B2-3D0E-A7A9-4946-A4D6623DB66E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pic>
        <p:nvPicPr>
          <p:cNvPr id="10" name="SU Logo">
            <a:extLst>
              <a:ext uri="{FF2B5EF4-FFF2-40B4-BE49-F238E27FC236}">
                <a16:creationId xmlns:a16="http://schemas.microsoft.com/office/drawing/2014/main" id="{24C9EA30-79BC-2EF9-2B1B-F7FC424B42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</p:spPr>
      </p:pic>
      <p:pic>
        <p:nvPicPr>
          <p:cNvPr id="11" name="Pattern">
            <a:extLst>
              <a:ext uri="{FF2B5EF4-FFF2-40B4-BE49-F238E27FC236}">
                <a16:creationId xmlns:a16="http://schemas.microsoft.com/office/drawing/2014/main" id="{4232ACA5-F913-4C40-9156-9574AC847B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0"/>
            <a:ext cx="4041984" cy="5180631"/>
          </a:xfrm>
          <a:prstGeom prst="rect">
            <a:avLst/>
          </a:prstGeom>
        </p:spPr>
      </p:pic>
      <p:sp>
        <p:nvSpPr>
          <p:cNvPr id="13" name="Content Placeholder ">
            <a:extLst>
              <a:ext uri="{FF2B5EF4-FFF2-40B4-BE49-F238E27FC236}">
                <a16:creationId xmlns:a16="http://schemas.microsoft.com/office/drawing/2014/main" id="{297102B3-ABBC-8342-9686-98DDA2B5DFA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8506" y="1701053"/>
            <a:ext cx="7553252" cy="479718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14" name="Sub-heading">
            <a:extLst>
              <a:ext uri="{FF2B5EF4-FFF2-40B4-BE49-F238E27FC236}">
                <a16:creationId xmlns:a16="http://schemas.microsoft.com/office/drawing/2014/main" id="{F0A305C8-DF3E-DB45-9F64-CF839254AA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0242" y="1701053"/>
            <a:ext cx="3703121" cy="4797183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330" y="272383"/>
            <a:ext cx="8910084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006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pic>
        <p:nvPicPr>
          <p:cNvPr id="8" name="SU Logo">
            <a:extLst>
              <a:ext uri="{FF2B5EF4-FFF2-40B4-BE49-F238E27FC236}">
                <a16:creationId xmlns:a16="http://schemas.microsoft.com/office/drawing/2014/main" id="{9A31297D-9031-1678-3B32-24C6FFF8A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48016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8886865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838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white bg with maroon bann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attern Sand Bottom">
            <a:extLst>
              <a:ext uri="{FF2B5EF4-FFF2-40B4-BE49-F238E27FC236}">
                <a16:creationId xmlns:a16="http://schemas.microsoft.com/office/drawing/2014/main" id="{7E41FF7E-0642-ED43-BF36-6F4C4C4A2B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0606" y="4478953"/>
            <a:ext cx="4785278" cy="2148599"/>
          </a:xfrm>
          <a:prstGeom prst="rect">
            <a:avLst/>
          </a:prstGeom>
        </p:spPr>
      </p:pic>
      <p:pic>
        <p:nvPicPr>
          <p:cNvPr id="11" name="Pattern Top">
            <a:extLst>
              <a:ext uri="{FF2B5EF4-FFF2-40B4-BE49-F238E27FC236}">
                <a16:creationId xmlns:a16="http://schemas.microsoft.com/office/drawing/2014/main" id="{6124DACD-3877-F440-9547-FC58D4D8F1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 flipV="1">
            <a:off x="260883" y="-43952"/>
            <a:ext cx="4785278" cy="2148599"/>
          </a:xfrm>
          <a:prstGeom prst="rect">
            <a:avLst/>
          </a:prstGeom>
        </p:spPr>
      </p:pic>
      <p:pic>
        <p:nvPicPr>
          <p:cNvPr id="4" name="Maroon Banner">
            <a:extLst>
              <a:ext uri="{FF2B5EF4-FFF2-40B4-BE49-F238E27FC236}">
                <a16:creationId xmlns:a16="http://schemas.microsoft.com/office/drawing/2014/main" id="{011D927B-294B-9142-D12A-08A577F8979A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675" t="66265" r="9774" b="6982"/>
          <a:stretch/>
        </p:blipFill>
        <p:spPr>
          <a:xfrm>
            <a:off x="-7951" y="-2"/>
            <a:ext cx="12204000" cy="1410835"/>
          </a:xfrm>
          <a:prstGeom prst="rect">
            <a:avLst/>
          </a:prstGeom>
        </p:spPr>
      </p:pic>
      <p:pic>
        <p:nvPicPr>
          <p:cNvPr id="6" name="SU Logo">
            <a:extLst>
              <a:ext uri="{FF2B5EF4-FFF2-40B4-BE49-F238E27FC236}">
                <a16:creationId xmlns:a16="http://schemas.microsoft.com/office/drawing/2014/main" id="{C79BD1A6-E2E5-8AFF-1C5E-4E48D9AD9C6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584456" y="1"/>
            <a:ext cx="2609736" cy="1410832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6C67055D-7861-6C38-2642-820C3E8B3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54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partner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">
            <a:extLst>
              <a:ext uri="{FF2B5EF4-FFF2-40B4-BE49-F238E27FC236}">
                <a16:creationId xmlns:a16="http://schemas.microsoft.com/office/drawing/2014/main" id="{9ED6FEF4-BAF3-0D66-B6BF-B81560E0E5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431851"/>
            <a:ext cx="12192000" cy="5151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5" name="Partner picture placeholder">
            <a:extLst>
              <a:ext uri="{FF2B5EF4-FFF2-40B4-BE49-F238E27FC236}">
                <a16:creationId xmlns:a16="http://schemas.microsoft.com/office/drawing/2014/main" id="{882CC3C1-5A5D-977F-C3E6-7AC8A273322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98150" y="415373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Partner logo</a:t>
            </a:r>
          </a:p>
        </p:txBody>
      </p:sp>
      <p:sp>
        <p:nvSpPr>
          <p:cNvPr id="16" name="Partner picture placeholder">
            <a:extLst>
              <a:ext uri="{FF2B5EF4-FFF2-40B4-BE49-F238E27FC236}">
                <a16:creationId xmlns:a16="http://schemas.microsoft.com/office/drawing/2014/main" id="{09A1CC85-FB5B-14AB-F455-761882CB94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2614" y="415373"/>
            <a:ext cx="1439862" cy="57626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dirty="0"/>
              <a:t>Partner logo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242" y="266387"/>
            <a:ext cx="5783306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CA5AE5B-1A21-CF8C-DC0B-517D1F0EF4B3}"/>
              </a:ext>
            </a:extLst>
          </p:cNvPr>
          <p:cNvCxnSpPr/>
          <p:nvPr userDrawn="1"/>
        </p:nvCxnSpPr>
        <p:spPr>
          <a:xfrm>
            <a:off x="0" y="6609455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1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pic>
        <p:nvPicPr>
          <p:cNvPr id="8" name="SU Logo">
            <a:extLst>
              <a:ext uri="{FF2B5EF4-FFF2-40B4-BE49-F238E27FC236}">
                <a16:creationId xmlns:a16="http://schemas.microsoft.com/office/drawing/2014/main" id="{9A31297D-9031-1678-3B32-24C6FFF8A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84670" y="5669752"/>
            <a:ext cx="2160000" cy="11677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0241" y="1697394"/>
            <a:ext cx="11504429" cy="378150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text </a:t>
            </a:r>
          </a:p>
        </p:txBody>
      </p:sp>
    </p:spTree>
    <p:extLst>
      <p:ext uri="{BB962C8B-B14F-4D97-AF65-F5344CB8AC3E}">
        <p14:creationId xmlns:p14="http://schemas.microsoft.com/office/powerpoint/2010/main" val="1458540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heading and content on white bg with maroon banner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oon Banner">
            <a:extLst>
              <a:ext uri="{FF2B5EF4-FFF2-40B4-BE49-F238E27FC236}">
                <a16:creationId xmlns:a16="http://schemas.microsoft.com/office/drawing/2014/main" id="{6167D968-35CA-1DB8-1B74-50521DED38AD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735" t="68607" r="9714" b="8720"/>
          <a:stretch/>
        </p:blipFill>
        <p:spPr>
          <a:xfrm>
            <a:off x="-7951" y="5669751"/>
            <a:ext cx="12204000" cy="1195743"/>
          </a:xfrm>
          <a:prstGeom prst="rect">
            <a:avLst/>
          </a:prstGeom>
        </p:spPr>
      </p:pic>
      <p:pic>
        <p:nvPicPr>
          <p:cNvPr id="8" name="SU Logo">
            <a:extLst>
              <a:ext uri="{FF2B5EF4-FFF2-40B4-BE49-F238E27FC236}">
                <a16:creationId xmlns:a16="http://schemas.microsoft.com/office/drawing/2014/main" id="{9A31297D-9031-1678-3B32-24C6FFF8A50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84670" y="5669752"/>
            <a:ext cx="2160000" cy="11677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82226" y="1697394"/>
            <a:ext cx="7462444" cy="378150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7" name="White.Banner.Top">
            <a:extLst>
              <a:ext uri="{FF2B5EF4-FFF2-40B4-BE49-F238E27FC236}">
                <a16:creationId xmlns:a16="http://schemas.microsoft.com/office/drawing/2014/main" id="{C181FDE8-2CDE-9B53-F6F0-DC7BB4C9FF0A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1" y="272383"/>
            <a:ext cx="11495049" cy="10191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sp>
        <p:nvSpPr>
          <p:cNvPr id="3" name="Gold strip">
            <a:extLst>
              <a:ext uri="{FF2B5EF4-FFF2-40B4-BE49-F238E27FC236}">
                <a16:creationId xmlns:a16="http://schemas.microsoft.com/office/drawing/2014/main" id="{B7788DC2-C383-B063-CAF1-06925BC59BE4}"/>
              </a:ext>
            </a:extLst>
          </p:cNvPr>
          <p:cNvSpPr/>
          <p:nvPr userDrawn="1"/>
        </p:nvSpPr>
        <p:spPr>
          <a:xfrm>
            <a:off x="0" y="-10274"/>
            <a:ext cx="12192000" cy="2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1EB4AFB9-AD46-D1E1-906D-A134828DBB34}"/>
              </a:ext>
            </a:extLst>
          </p:cNvPr>
          <p:cNvSpPr txBox="1">
            <a:spLocks/>
          </p:cNvSpPr>
          <p:nvPr userDrawn="1"/>
        </p:nvSpPr>
        <p:spPr>
          <a:xfrm>
            <a:off x="515938" y="6597651"/>
            <a:ext cx="11125200" cy="26649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sz="10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23EA05-838C-E5C6-2C9D-1239932B0F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7329" y="5851917"/>
            <a:ext cx="9238881" cy="80337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>
                <a:solidFill>
                  <a:schemeClr val="bg1"/>
                </a:solidFill>
              </a:defRPr>
            </a:lvl2pPr>
            <a:lvl3pPr marL="914400" indent="0">
              <a:buFontTx/>
              <a:buNone/>
              <a:defRPr sz="1100">
                <a:solidFill>
                  <a:schemeClr val="bg1"/>
                </a:solidFill>
              </a:defRPr>
            </a:lvl3pPr>
            <a:lvl4pPr marL="1371600" indent="0">
              <a:buFontTx/>
              <a:buNone/>
              <a:defRPr sz="1100">
                <a:solidFill>
                  <a:schemeClr val="bg1"/>
                </a:solidFill>
              </a:defRPr>
            </a:lvl4pPr>
            <a:lvl5pPr marL="182880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pic>
        <p:nvPicPr>
          <p:cNvPr id="4" name="Pattern">
            <a:extLst>
              <a:ext uri="{FF2B5EF4-FFF2-40B4-BE49-F238E27FC236}">
                <a16:creationId xmlns:a16="http://schemas.microsoft.com/office/drawing/2014/main" id="{4D545818-D6DD-5899-FA21-137F0F411C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duotone>
              <a:schemeClr val="accent2">
                <a:shade val="45000"/>
                <a:satMod val="135000"/>
              </a:schemeClr>
              <a:prstClr val="white"/>
            </a:duotone>
            <a:alphaModFix amt="4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9" y="1417791"/>
            <a:ext cx="4041984" cy="4250610"/>
          </a:xfrm>
          <a:prstGeom prst="rect">
            <a:avLst/>
          </a:prstGeom>
        </p:spPr>
      </p:pic>
      <p:sp>
        <p:nvSpPr>
          <p:cNvPr id="5" name="Sub-heading">
            <a:extLst>
              <a:ext uri="{FF2B5EF4-FFF2-40B4-BE49-F238E27FC236}">
                <a16:creationId xmlns:a16="http://schemas.microsoft.com/office/drawing/2014/main" id="{E9D14674-E58C-AC8B-92E7-C82D828AC1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242" y="1701054"/>
            <a:ext cx="3703121" cy="3777844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Tx/>
              <a:buNone/>
              <a:tabLst/>
              <a:defRPr lang="en-GB" sz="2800" b="1" i="0" kern="1200" dirty="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cs typeface="+mn-cs"/>
              </a:rPr>
              <a:t>Sub-heading</a:t>
            </a:r>
          </a:p>
        </p:txBody>
      </p:sp>
    </p:spTree>
    <p:extLst>
      <p:ext uri="{BB962C8B-B14F-4D97-AF65-F5344CB8AC3E}">
        <p14:creationId xmlns:p14="http://schemas.microsoft.com/office/powerpoint/2010/main" val="231860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40404-AFEE-56B2-DA73-9A6549082768}"/>
              </a:ext>
            </a:extLst>
          </p:cNvPr>
          <p:cNvCxnSpPr/>
          <p:nvPr userDrawn="1"/>
        </p:nvCxnSpPr>
        <p:spPr>
          <a:xfrm>
            <a:off x="0" y="6609455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4042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maroon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0F0F078F-8A4E-A3A0-9754-9B7523B147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9F4D6D-C414-47CB-A624-2FC3BDDE1B1B}"/>
              </a:ext>
            </a:extLst>
          </p:cNvPr>
          <p:cNvCxnSpPr/>
          <p:nvPr userDrawn="1"/>
        </p:nvCxnSpPr>
        <p:spPr>
          <a:xfrm>
            <a:off x="0" y="6609455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2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026BB4-0FF7-56D5-E633-C1651E52F80C}"/>
              </a:ext>
            </a:extLst>
          </p:cNvPr>
          <p:cNvCxnSpPr/>
          <p:nvPr userDrawn="1"/>
        </p:nvCxnSpPr>
        <p:spPr>
          <a:xfrm>
            <a:off x="0" y="6609455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15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 on grey b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tern Maroon Bottom">
            <a:extLst>
              <a:ext uri="{FF2B5EF4-FFF2-40B4-BE49-F238E27FC236}">
                <a16:creationId xmlns:a16="http://schemas.microsoft.com/office/drawing/2014/main" id="{9130908F-4F0E-9ACF-557E-28B6A3C6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6" t="5503" r="48528" b="71220"/>
          <a:stretch/>
        </p:blipFill>
        <p:spPr>
          <a:xfrm>
            <a:off x="264823" y="4471002"/>
            <a:ext cx="4785278" cy="2148599"/>
          </a:xfrm>
          <a:prstGeom prst="rect">
            <a:avLst/>
          </a:prstGeom>
        </p:spPr>
      </p:pic>
      <p:pic>
        <p:nvPicPr>
          <p:cNvPr id="6" name="Pattern Top">
            <a:extLst>
              <a:ext uri="{FF2B5EF4-FFF2-40B4-BE49-F238E27FC236}">
                <a16:creationId xmlns:a16="http://schemas.microsoft.com/office/drawing/2014/main" id="{EBD1AE1D-321F-7D3D-9087-1A30E53062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866" t="5503" r="48528" b="87106"/>
          <a:stretch/>
        </p:blipFill>
        <p:spPr>
          <a:xfrm flipH="1" flipV="1">
            <a:off x="316373" y="1422399"/>
            <a:ext cx="4785278" cy="682237"/>
          </a:xfrm>
          <a:prstGeom prst="rect">
            <a:avLst/>
          </a:prstGeom>
        </p:spPr>
      </p:pic>
      <p:pic>
        <p:nvPicPr>
          <p:cNvPr id="8" name="Pattern Top">
            <a:extLst>
              <a:ext uri="{FF2B5EF4-FFF2-40B4-BE49-F238E27FC236}">
                <a16:creationId xmlns:a16="http://schemas.microsoft.com/office/drawing/2014/main" id="{4D96D98B-ED91-659A-B3FB-B42BC7B37E6C}"/>
              </a:ext>
            </a:extLst>
          </p:cNvPr>
          <p:cNvPicPr>
            <a:picLocks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5866" t="12894" r="48528" b="71220"/>
          <a:stretch/>
        </p:blipFill>
        <p:spPr>
          <a:xfrm flipH="1" flipV="1">
            <a:off x="316373" y="-43961"/>
            <a:ext cx="4784400" cy="1450800"/>
          </a:xfrm>
          <a:prstGeom prst="rect">
            <a:avLst/>
          </a:prstGeom>
        </p:spPr>
      </p:pic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4799" y="1701053"/>
            <a:ext cx="6474047" cy="4797998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Content placeholder</a:t>
            </a: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0322BCAE-CD52-F05E-AB35-904BBB08A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3523" y="2162753"/>
            <a:ext cx="4639444" cy="2258171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DC565BC-9DD3-A207-8C20-748C3AF9A388}"/>
              </a:ext>
            </a:extLst>
          </p:cNvPr>
          <p:cNvCxnSpPr/>
          <p:nvPr userDrawn="1"/>
        </p:nvCxnSpPr>
        <p:spPr>
          <a:xfrm>
            <a:off x="0" y="6609455"/>
            <a:ext cx="12192000" cy="0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859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n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">
            <a:extLst>
              <a:ext uri="{FF2B5EF4-FFF2-40B4-BE49-F238E27FC236}">
                <a16:creationId xmlns:a16="http://schemas.microsoft.com/office/drawing/2014/main" id="{1E5D113C-3036-C842-BC1F-5B0180C05F4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907" y="1707775"/>
            <a:ext cx="11489673" cy="478517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Content placeholder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F38FE0C-DEEE-374F-87A7-4115B8F042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907" y="266387"/>
            <a:ext cx="8903670" cy="1019176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0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White.Strip.Footer">
            <a:extLst>
              <a:ext uri="{FF2B5EF4-FFF2-40B4-BE49-F238E27FC236}">
                <a16:creationId xmlns:a16="http://schemas.microsoft.com/office/drawing/2014/main" id="{CA1C759E-C34F-40B0-240D-BD3B24826B0B}"/>
              </a:ext>
            </a:extLst>
          </p:cNvPr>
          <p:cNvSpPr/>
          <p:nvPr userDrawn="1"/>
        </p:nvSpPr>
        <p:spPr>
          <a:xfrm>
            <a:off x="0" y="6585222"/>
            <a:ext cx="12192000" cy="275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5DE18A1C-E612-604E-AA9F-9A73E465BA68}"/>
              </a:ext>
            </a:extLst>
          </p:cNvPr>
          <p:cNvSpPr txBox="1">
            <a:spLocks/>
          </p:cNvSpPr>
          <p:nvPr userDrawn="1"/>
        </p:nvSpPr>
        <p:spPr>
          <a:xfrm>
            <a:off x="338048" y="6597651"/>
            <a:ext cx="11513709" cy="2664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Tx/>
              <a:buNone/>
              <a:defRPr lang="en-GB" sz="1000" b="1" i="0" kern="1200" dirty="0">
                <a:solidFill>
                  <a:schemeClr val="accent1"/>
                </a:solidFill>
                <a:latin typeface="Trebuchet MS" panose="020B0703020202090204" pitchFamily="34" charset="0"/>
                <a:ea typeface="+mn-ea"/>
                <a:cs typeface="Calibri Light" panose="020F03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Engineering ·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EyobuNjineli</a:t>
            </a:r>
            <a:r>
              <a:rPr lang="en-GB" sz="1000" b="0" i="0" dirty="0">
                <a:solidFill>
                  <a:schemeClr val="accent3"/>
                </a:solidFill>
                <a:latin typeface="Trebuchet MS" panose="020B0703020202090204" pitchFamily="34" charset="0"/>
              </a:rPr>
              <a:t> · </a:t>
            </a:r>
            <a:r>
              <a:rPr lang="en-GB" sz="1000" b="0" i="0" dirty="0" err="1">
                <a:solidFill>
                  <a:schemeClr val="accent3"/>
                </a:solidFill>
                <a:latin typeface="Trebuchet MS" panose="020B0703020202090204" pitchFamily="34" charset="0"/>
              </a:rPr>
              <a:t>Ingenieurswese</a:t>
            </a:r>
            <a:endParaRPr lang="en-GB" sz="1000" b="0" i="0" dirty="0">
              <a:solidFill>
                <a:schemeClr val="accent3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Content placeholder">
            <a:extLst>
              <a:ext uri="{FF2B5EF4-FFF2-40B4-BE49-F238E27FC236}">
                <a16:creationId xmlns:a16="http://schemas.microsoft.com/office/drawing/2014/main" id="{301AC438-5C4B-A74B-973C-02E8105BD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242" y="1708280"/>
            <a:ext cx="11511516" cy="4782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0" name="White.Banner.Top">
            <a:extLst>
              <a:ext uri="{FF2B5EF4-FFF2-40B4-BE49-F238E27FC236}">
                <a16:creationId xmlns:a16="http://schemas.microsoft.com/office/drawing/2014/main" id="{D70D17EB-87E2-EC45-B0B0-B16E5C2558F6}"/>
              </a:ext>
            </a:extLst>
          </p:cNvPr>
          <p:cNvSpPr/>
          <p:nvPr userDrawn="1"/>
        </p:nvSpPr>
        <p:spPr>
          <a:xfrm>
            <a:off x="0" y="-1"/>
            <a:ext cx="12192000" cy="141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SU Logo">
            <a:extLst>
              <a:ext uri="{FF2B5EF4-FFF2-40B4-BE49-F238E27FC236}">
                <a16:creationId xmlns:a16="http://schemas.microsoft.com/office/drawing/2014/main" id="{D9086DBD-5A09-A082-83CD-FF70F4F45CF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84456" y="1"/>
            <a:ext cx="2609737" cy="1410832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EC044E2A-3062-F245-818F-F465A04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49" y="265152"/>
            <a:ext cx="8903973" cy="1052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F34BA9-8B36-C31A-B21E-737FB1153FFD}"/>
              </a:ext>
            </a:extLst>
          </p:cNvPr>
          <p:cNvCxnSpPr/>
          <p:nvPr userDrawn="1"/>
        </p:nvCxnSpPr>
        <p:spPr>
          <a:xfrm>
            <a:off x="0" y="6596341"/>
            <a:ext cx="12192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2" r:id="rId2"/>
    <p:sldLayoutId id="2147483767" r:id="rId3"/>
    <p:sldLayoutId id="2147483768" r:id="rId4"/>
    <p:sldLayoutId id="2147483757" r:id="rId5"/>
    <p:sldLayoutId id="2147483760" r:id="rId6"/>
    <p:sldLayoutId id="2147483761" r:id="rId7"/>
    <p:sldLayoutId id="2147483764" r:id="rId8"/>
    <p:sldLayoutId id="2147483697" r:id="rId9"/>
    <p:sldLayoutId id="2147483725" r:id="rId10"/>
    <p:sldLayoutId id="2147483712" r:id="rId11"/>
    <p:sldLayoutId id="2147483716" r:id="rId12"/>
    <p:sldLayoutId id="2147483741" r:id="rId13"/>
    <p:sldLayoutId id="2147483729" r:id="rId14"/>
    <p:sldLayoutId id="2147483755" r:id="rId15"/>
    <p:sldLayoutId id="2147483765" r:id="rId16"/>
    <p:sldLayoutId id="2147483756" r:id="rId17"/>
    <p:sldLayoutId id="21474837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accent1"/>
          </a:solidFill>
          <a:latin typeface="Trebuchet MS" panose="020B070302020209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Trebuchet MS" panose="020B070302020209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5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166" userDrawn="1">
          <p15:clr>
            <a:srgbClr val="F26B43"/>
          </p15:clr>
        </p15:guide>
        <p15:guide id="4" pos="7514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orient="horz" pos="23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stellenbosch-my.sharepoint.com/personal/bambesiwem_sun_ac_za/Documents/Downloads(1)/Geomet%20short%20course/Practical%203_Example%20and%20Exercise_Final.xlsx?web=1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microsoft.com/office/2007/relationships/hdphoto" Target="../media/hdphoto5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F35DFA33-9EF1-B4C8-F6A1-1B605D6914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4069F1-1209-9E15-E801-1DB59A70C030}"/>
              </a:ext>
            </a:extLst>
          </p:cNvPr>
          <p:cNvSpPr/>
          <p:nvPr/>
        </p:nvSpPr>
        <p:spPr>
          <a:xfrm>
            <a:off x="0" y="0"/>
            <a:ext cx="12192000" cy="3587750"/>
          </a:xfrm>
          <a:prstGeom prst="rect">
            <a:avLst/>
          </a:prstGeom>
          <a:gradFill flip="none" rotWithShape="1">
            <a:gsLst>
              <a:gs pos="32000">
                <a:schemeClr val="bg1">
                  <a:lumMod val="47000"/>
                  <a:alpha val="0"/>
                </a:schemeClr>
              </a:gs>
              <a:gs pos="100000">
                <a:srgbClr val="FFFF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Photo by ...">
            <a:extLst>
              <a:ext uri="{FF2B5EF4-FFF2-40B4-BE49-F238E27FC236}">
                <a16:creationId xmlns:a16="http://schemas.microsoft.com/office/drawing/2014/main" id="{941D5ED5-F86B-A04C-DC16-652EEFADB5E9}"/>
              </a:ext>
            </a:extLst>
          </p:cNvPr>
          <p:cNvSpPr txBox="1"/>
          <p:nvPr/>
        </p:nvSpPr>
        <p:spPr>
          <a:xfrm>
            <a:off x="10842366" y="6564563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grpSp>
        <p:nvGrpSpPr>
          <p:cNvPr id="9" name="Rectangle group">
            <a:extLst>
              <a:ext uri="{FF2B5EF4-FFF2-40B4-BE49-F238E27FC236}">
                <a16:creationId xmlns:a16="http://schemas.microsoft.com/office/drawing/2014/main" id="{FC2F9D6D-C0EC-AD9F-26CB-C5004CD3FDD7}"/>
              </a:ext>
            </a:extLst>
          </p:cNvPr>
          <p:cNvGrpSpPr/>
          <p:nvPr/>
        </p:nvGrpSpPr>
        <p:grpSpPr>
          <a:xfrm>
            <a:off x="-1" y="1400537"/>
            <a:ext cx="12192001" cy="3384116"/>
            <a:chOff x="0" y="-827341"/>
            <a:chExt cx="9619085" cy="4723826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BA8CE283-BC08-9A7E-CF3A-A9D78188C3DD}"/>
                </a:ext>
              </a:extLst>
            </p:cNvPr>
            <p:cNvSpPr/>
            <p:nvPr/>
          </p:nvSpPr>
          <p:spPr>
            <a:xfrm>
              <a:off x="0" y="-827341"/>
              <a:ext cx="9619085" cy="4723826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Practical 3: Elements to Minerals Conversion</a:t>
              </a:r>
              <a:endParaRPr lang="en-GB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7E64475B-2855-CA13-7EEF-09B60C3FF117}"/>
                </a:ext>
              </a:extLst>
            </p:cNvPr>
            <p:cNvSpPr/>
            <p:nvPr/>
          </p:nvSpPr>
          <p:spPr>
            <a:xfrm flipV="1">
              <a:off x="0" y="3633518"/>
              <a:ext cx="9568279" cy="2448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3" name="SU Logo">
            <a:extLst>
              <a:ext uri="{FF2B5EF4-FFF2-40B4-BE49-F238E27FC236}">
                <a16:creationId xmlns:a16="http://schemas.microsoft.com/office/drawing/2014/main" id="{3080762D-2781-7100-36C3-808F719CE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808" y="-122990"/>
            <a:ext cx="3662576" cy="19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A8C5AF-8471-FAD9-18B0-562462DC44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5293" t="20421" r="15890" b="18315"/>
          <a:stretch/>
        </p:blipFill>
        <p:spPr>
          <a:xfrm>
            <a:off x="7149620" y="301730"/>
            <a:ext cx="1719619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86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8ECDC-889D-D9AC-504A-028D768BE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0E9C4-4B09-5170-48D2-F8C3D22D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Outcomes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58EE55-F921-0215-FFBB-992E869AE9EA}"/>
              </a:ext>
            </a:extLst>
          </p:cNvPr>
          <p:cNvSpPr txBox="1"/>
          <p:nvPr/>
        </p:nvSpPr>
        <p:spPr>
          <a:xfrm>
            <a:off x="11351940" y="6477921"/>
            <a:ext cx="74837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rgbClr val="000000"/>
                </a:solidFill>
              </a:rPr>
              <a:t>Slide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CABDC1-1D49-EC9F-DD96-586B0E941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3" b="18084"/>
          <a:stretch/>
        </p:blipFill>
        <p:spPr>
          <a:xfrm>
            <a:off x="0" y="6192274"/>
            <a:ext cx="2498830" cy="6366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F31829-0A47-94E6-F0FA-E90234351A05}"/>
              </a:ext>
            </a:extLst>
          </p:cNvPr>
          <p:cNvSpPr txBox="1">
            <a:spLocks/>
          </p:cNvSpPr>
          <p:nvPr/>
        </p:nvSpPr>
        <p:spPr>
          <a:xfrm>
            <a:off x="418960" y="1466873"/>
            <a:ext cx="11354079" cy="5391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Wingdings" pitchFamily="2" charset="2"/>
              <a:buChar char="§"/>
              <a:defRPr sz="24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20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8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6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4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8C979A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The outcomes of this topic include: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750"/>
              </a:spcBef>
              <a:buClr>
                <a:srgbClr val="ECAC00"/>
              </a:buClr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Identify the primary minerals associated with specific elements in ore samples.</a:t>
            </a:r>
          </a:p>
          <a:p>
            <a:pPr lvl="1">
              <a:lnSpc>
                <a:spcPct val="150000"/>
              </a:lnSpc>
              <a:spcBef>
                <a:spcPts val="750"/>
              </a:spcBef>
              <a:buClr>
                <a:srgbClr val="ECAC00"/>
              </a:buClr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Relate elemental assay data to mineralogical composition.</a:t>
            </a:r>
            <a:endParaRPr lang="en-ZA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750"/>
              </a:spcBef>
              <a:buClr>
                <a:srgbClr val="ECAC00"/>
              </a:buClr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Convert elemental concentrations (from XRF, ICP-MS, or other techniques) into mineral abundances.</a:t>
            </a:r>
          </a:p>
          <a:p>
            <a:pPr lvl="1">
              <a:lnSpc>
                <a:spcPct val="150000"/>
              </a:lnSpc>
              <a:spcBef>
                <a:spcPts val="750"/>
              </a:spcBef>
              <a:buClr>
                <a:srgbClr val="ECAC00"/>
              </a:buClr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Use stoichiometric calculations to estimate mineral proportions.</a:t>
            </a:r>
            <a:endParaRPr lang="en-ZA" sz="1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spcBef>
                <a:spcPts val="750"/>
              </a:spcBef>
              <a:buClr>
                <a:srgbClr val="ECAC00"/>
              </a:buClr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Understand the limitations of element-to-mineral conversions based on analytical uncertainties.</a:t>
            </a:r>
          </a:p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ZA" sz="2400" b="0" i="0" u="none" strike="noStrike" kern="1200" cap="none" spc="0" normalizeH="0" baseline="0" noProof="0" dirty="0">
              <a:ln>
                <a:noFill/>
              </a:ln>
              <a:solidFill>
                <a:srgbClr val="8C979A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5C6DFF-58AB-1FFF-32E7-E673A4529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621" y="663261"/>
            <a:ext cx="8886865" cy="642017"/>
          </a:xfrm>
        </p:spPr>
        <p:txBody>
          <a:bodyPr/>
          <a:lstStyle/>
          <a:p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Elements to Minerals Conversion</a:t>
            </a:r>
            <a:endParaRPr lang="en-Z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8EE0FA9-275F-DEBB-8754-D39DC37A7F8A}"/>
              </a:ext>
            </a:extLst>
          </p:cNvPr>
          <p:cNvSpPr txBox="1">
            <a:spLocks/>
          </p:cNvSpPr>
          <p:nvPr/>
        </p:nvSpPr>
        <p:spPr>
          <a:xfrm>
            <a:off x="349622" y="1492356"/>
            <a:ext cx="11614852" cy="4985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Wingdings" pitchFamily="2" charset="2"/>
              <a:buChar char="§"/>
              <a:defRPr sz="24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20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8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6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3"/>
              </a:buClr>
              <a:buFont typeface="Wingdings" pitchFamily="2" charset="2"/>
              <a:buChar char="§"/>
              <a:defRPr sz="1400" b="0" i="0" kern="1200">
                <a:solidFill>
                  <a:schemeClr val="accent2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For simple ores comprising only one or two valuable minerals associated with a diagnostic element, the mineral grades can be calculated from known mineral compositions (measured using EPMA  ) or from stoichiometric mineral compositions.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× X = b</a:t>
            </a: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endParaRPr kumimoji="0" lang="en-ZA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marR="0" lvl="2" indent="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ZA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 represents the fraction of element in the mineral, </a:t>
            </a:r>
          </a:p>
          <a:p>
            <a:pPr marL="685800" marR="0" lvl="2" indent="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ZA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X is the wt.% of the mineral in the sample (mineral grade)</a:t>
            </a:r>
          </a:p>
          <a:p>
            <a:pPr marL="685800" marR="0" lvl="2" indent="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ZA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 is the wt.% of the element in the sample (element grade). </a:t>
            </a:r>
          </a:p>
          <a:p>
            <a:pPr marL="685800" marR="0" lvl="2" indent="0" algn="l" defTabSz="685800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None/>
              <a:tabLst/>
              <a:defRPr/>
            </a:pPr>
            <a:endParaRPr kumimoji="0" lang="en-ZA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rgbClr val="ECAC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ZA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This approach however relies on prior knowledge of which valuable minerals are present and although elegant, should be handled with care</a:t>
            </a:r>
          </a:p>
        </p:txBody>
      </p:sp>
    </p:spTree>
    <p:extLst>
      <p:ext uri="{BB962C8B-B14F-4D97-AF65-F5344CB8AC3E}">
        <p14:creationId xmlns:p14="http://schemas.microsoft.com/office/powerpoint/2010/main" val="422593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4F0D6-A1AF-52DF-B95A-BD95E239E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8A9CCAB6-0C3C-4CB1-3E01-DF4725A6D6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BFBB46-BB54-8AD3-B696-39F059F15990}"/>
              </a:ext>
            </a:extLst>
          </p:cNvPr>
          <p:cNvSpPr/>
          <p:nvPr/>
        </p:nvSpPr>
        <p:spPr>
          <a:xfrm>
            <a:off x="0" y="0"/>
            <a:ext cx="12192000" cy="3587750"/>
          </a:xfrm>
          <a:prstGeom prst="rect">
            <a:avLst/>
          </a:prstGeom>
          <a:gradFill flip="none" rotWithShape="1">
            <a:gsLst>
              <a:gs pos="32000">
                <a:schemeClr val="bg1">
                  <a:lumMod val="47000"/>
                  <a:alpha val="0"/>
                </a:schemeClr>
              </a:gs>
              <a:gs pos="100000">
                <a:srgbClr val="FFFF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Photo by ...">
            <a:extLst>
              <a:ext uri="{FF2B5EF4-FFF2-40B4-BE49-F238E27FC236}">
                <a16:creationId xmlns:a16="http://schemas.microsoft.com/office/drawing/2014/main" id="{D156C1CD-09D3-A903-E3A1-68B2CF3E08A8}"/>
              </a:ext>
            </a:extLst>
          </p:cNvPr>
          <p:cNvSpPr txBox="1"/>
          <p:nvPr/>
        </p:nvSpPr>
        <p:spPr>
          <a:xfrm>
            <a:off x="10842366" y="6564563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grpSp>
        <p:nvGrpSpPr>
          <p:cNvPr id="9" name="Rectangle group">
            <a:extLst>
              <a:ext uri="{FF2B5EF4-FFF2-40B4-BE49-F238E27FC236}">
                <a16:creationId xmlns:a16="http://schemas.microsoft.com/office/drawing/2014/main" id="{C2BD0DA4-181A-7B4C-F457-33DFE82DE5C2}"/>
              </a:ext>
            </a:extLst>
          </p:cNvPr>
          <p:cNvGrpSpPr/>
          <p:nvPr/>
        </p:nvGrpSpPr>
        <p:grpSpPr>
          <a:xfrm>
            <a:off x="-1" y="1400537"/>
            <a:ext cx="12192001" cy="3384116"/>
            <a:chOff x="0" y="-827341"/>
            <a:chExt cx="9619085" cy="4723826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7DB4257E-FD7A-7542-EF1D-1B2F62BA5FC4}"/>
                </a:ext>
              </a:extLst>
            </p:cNvPr>
            <p:cNvSpPr/>
            <p:nvPr/>
          </p:nvSpPr>
          <p:spPr>
            <a:xfrm>
              <a:off x="0" y="-827341"/>
              <a:ext cx="9619085" cy="4723826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Practical 3: Elements to Minerals Conversion</a:t>
              </a:r>
            </a:p>
            <a:p>
              <a:pPr algn="ctr"/>
              <a:r>
                <a:rPr lang="en-GB" sz="3600" b="1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Example</a:t>
              </a: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26ABB078-9E59-D132-29BA-6B3811882184}"/>
                </a:ext>
              </a:extLst>
            </p:cNvPr>
            <p:cNvSpPr/>
            <p:nvPr/>
          </p:nvSpPr>
          <p:spPr>
            <a:xfrm flipV="1">
              <a:off x="0" y="3633518"/>
              <a:ext cx="9568279" cy="2448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3" name="SU Logo">
            <a:extLst>
              <a:ext uri="{FF2B5EF4-FFF2-40B4-BE49-F238E27FC236}">
                <a16:creationId xmlns:a16="http://schemas.microsoft.com/office/drawing/2014/main" id="{CFC3ECFE-B342-A992-7A7A-835E50424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808" y="-122990"/>
            <a:ext cx="3662576" cy="19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681589-21FE-7CAD-84B5-9B809114D51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5293" t="20421" r="15890" b="18315"/>
          <a:stretch/>
        </p:blipFill>
        <p:spPr>
          <a:xfrm>
            <a:off x="7149620" y="301730"/>
            <a:ext cx="1719619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2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87BB-18A8-B320-4901-4E84461B8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3E97E4-A31B-38D2-DBD6-F571BD0EA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Elements to Mineral Conversion -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6450F-2418-975B-B66D-5F8860FEE62B}"/>
              </a:ext>
            </a:extLst>
          </p:cNvPr>
          <p:cNvSpPr txBox="1"/>
          <p:nvPr/>
        </p:nvSpPr>
        <p:spPr>
          <a:xfrm>
            <a:off x="11351940" y="6477921"/>
            <a:ext cx="74837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rgbClr val="000000"/>
                </a:solidFill>
              </a:rPr>
              <a:t>Slide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F46BB7-85C1-696E-2C15-2DF426E539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3" b="18084"/>
          <a:stretch/>
        </p:blipFill>
        <p:spPr>
          <a:xfrm>
            <a:off x="0" y="6192274"/>
            <a:ext cx="2498830" cy="636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7D1226-3416-6702-357F-A3B866174D08}"/>
              </a:ext>
            </a:extLst>
          </p:cNvPr>
          <p:cNvSpPr txBox="1"/>
          <p:nvPr/>
        </p:nvSpPr>
        <p:spPr>
          <a:xfrm>
            <a:off x="349621" y="1687132"/>
            <a:ext cx="11215607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process minerals and not metals …</a:t>
            </a:r>
          </a:p>
          <a:p>
            <a:endParaRPr lang="en-Z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 that a sulphide ore composed of the following minerals and elemental composition/grade assays (Weight %) :</a:t>
            </a:r>
          </a:p>
          <a:p>
            <a:endParaRPr lang="en-Z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Z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🔸 </a:t>
            </a:r>
            <a:r>
              <a:rPr lang="en-ZA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percent of bornite, millerite, and pyrite in the ore? </a:t>
            </a:r>
            <a:r>
              <a:rPr lang="en-ZA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Practical 3_Example and </a:t>
            </a:r>
            <a:r>
              <a:rPr lang="en-ZA" sz="12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Exercise_Final</a:t>
            </a:r>
            <a:endParaRPr lang="en-Z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CA21E52-6057-B407-078B-D49B0F9345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030048"/>
              </p:ext>
            </p:extLst>
          </p:nvPr>
        </p:nvGraphicFramePr>
        <p:xfrm>
          <a:off x="6010385" y="3172732"/>
          <a:ext cx="5477570" cy="2121986"/>
        </p:xfrm>
        <a:graphic>
          <a:graphicData uri="http://schemas.openxmlformats.org/drawingml/2006/table">
            <a:tbl>
              <a:tblPr firstRow="1" bandRow="1"/>
              <a:tblGrid>
                <a:gridCol w="1246110">
                  <a:extLst>
                    <a:ext uri="{9D8B030D-6E8A-4147-A177-3AD203B41FA5}">
                      <a16:colId xmlns:a16="http://schemas.microsoft.com/office/drawing/2014/main" val="2800475884"/>
                    </a:ext>
                  </a:extLst>
                </a:gridCol>
                <a:gridCol w="1687981">
                  <a:extLst>
                    <a:ext uri="{9D8B030D-6E8A-4147-A177-3AD203B41FA5}">
                      <a16:colId xmlns:a16="http://schemas.microsoft.com/office/drawing/2014/main" val="3937247917"/>
                    </a:ext>
                  </a:extLst>
                </a:gridCol>
                <a:gridCol w="2543479">
                  <a:extLst>
                    <a:ext uri="{9D8B030D-6E8A-4147-A177-3AD203B41FA5}">
                      <a16:colId xmlns:a16="http://schemas.microsoft.com/office/drawing/2014/main" val="2177998207"/>
                    </a:ext>
                  </a:extLst>
                </a:gridCol>
              </a:tblGrid>
              <a:tr h="4574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b="1" u="none" strike="noStrike" dirty="0">
                          <a:effectLst/>
                          <a:latin typeface="+mj-lt"/>
                        </a:rPr>
                        <a:t>Element</a:t>
                      </a:r>
                      <a:endParaRPr lang="en-ZA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Wt. %</a:t>
                      </a:r>
                      <a:endParaRPr lang="en-ZA" sz="2000" b="1" i="0" u="none" strike="noStrike" dirty="0"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Molar Mass (g.mol-1)</a:t>
                      </a: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03431"/>
                  </a:ext>
                </a:extLst>
              </a:tr>
              <a:tr h="429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Cu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2.10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63.55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49292"/>
                  </a:ext>
                </a:extLst>
              </a:tr>
              <a:tr h="4572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Ni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2.75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58.70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4434"/>
                  </a:ext>
                </a:extLst>
              </a:tr>
              <a:tr h="4422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Fe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60.30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55.85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34084"/>
                  </a:ext>
                </a:extLst>
              </a:tr>
              <a:tr h="33553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S</a:t>
                      </a:r>
                      <a:endParaRPr lang="en-ZA" sz="2000" b="0" i="0" u="none" strike="noStrike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34.85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32.07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b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3403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6A690F-9747-BE07-ECA2-CA52AECBE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383495"/>
              </p:ext>
            </p:extLst>
          </p:nvPr>
        </p:nvGraphicFramePr>
        <p:xfrm>
          <a:off x="626772" y="3172732"/>
          <a:ext cx="4207140" cy="1737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570">
                  <a:extLst>
                    <a:ext uri="{9D8B030D-6E8A-4147-A177-3AD203B41FA5}">
                      <a16:colId xmlns:a16="http://schemas.microsoft.com/office/drawing/2014/main" val="3785451912"/>
                    </a:ext>
                  </a:extLst>
                </a:gridCol>
                <a:gridCol w="2103570">
                  <a:extLst>
                    <a:ext uri="{9D8B030D-6E8A-4147-A177-3AD203B41FA5}">
                      <a16:colId xmlns:a16="http://schemas.microsoft.com/office/drawing/2014/main" val="2055807934"/>
                    </a:ext>
                  </a:extLst>
                </a:gridCol>
              </a:tblGrid>
              <a:tr h="51772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Mineral </a:t>
                      </a:r>
                      <a:endParaRPr lang="en-ZA" sz="2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Formula</a:t>
                      </a:r>
                      <a:endParaRPr lang="en-ZA" sz="20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764751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B</a:t>
                      </a:r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ornite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</a:t>
                      </a:r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u</a:t>
                      </a:r>
                      <a:r>
                        <a:rPr lang="en-ZA" sz="2000" b="0" i="0" u="none" strike="noStrike" baseline="-25000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5</a:t>
                      </a:r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FeS</a:t>
                      </a:r>
                      <a:r>
                        <a:rPr lang="en-ZA" sz="2000" b="0" i="0" u="none" strike="noStrike" baseline="-25000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4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7017041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M</a:t>
                      </a:r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illerite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N</a:t>
                      </a:r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iS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39163160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l" fontAlgn="b"/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Pyrite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A" sz="2000" b="0" i="0" u="none" strike="noStrike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FeS</a:t>
                      </a:r>
                      <a:r>
                        <a:rPr lang="en-ZA" sz="2000" b="0" i="0" u="none" strike="noStrike" baseline="-25000" dirty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</a:t>
                      </a:r>
                      <a:endParaRPr lang="en-ZA" sz="2000" b="0" i="0" u="none" strike="noStrike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5391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979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53A5E-4F2F-12BD-914D-83C61CBFF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C73909B2-2F33-4087-8383-1AB76E401A6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6D0D27-590F-86D3-9EF5-8BB88D0EE4F1}"/>
              </a:ext>
            </a:extLst>
          </p:cNvPr>
          <p:cNvSpPr/>
          <p:nvPr/>
        </p:nvSpPr>
        <p:spPr>
          <a:xfrm>
            <a:off x="0" y="0"/>
            <a:ext cx="12192000" cy="3587750"/>
          </a:xfrm>
          <a:prstGeom prst="rect">
            <a:avLst/>
          </a:prstGeom>
          <a:gradFill flip="none" rotWithShape="1">
            <a:gsLst>
              <a:gs pos="32000">
                <a:schemeClr val="bg1">
                  <a:lumMod val="47000"/>
                  <a:alpha val="0"/>
                </a:schemeClr>
              </a:gs>
              <a:gs pos="100000">
                <a:srgbClr val="FFFFF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Photo by ...">
            <a:extLst>
              <a:ext uri="{FF2B5EF4-FFF2-40B4-BE49-F238E27FC236}">
                <a16:creationId xmlns:a16="http://schemas.microsoft.com/office/drawing/2014/main" id="{FD7C4313-752A-3652-6DA9-3B737F45655E}"/>
              </a:ext>
            </a:extLst>
          </p:cNvPr>
          <p:cNvSpPr txBox="1"/>
          <p:nvPr/>
        </p:nvSpPr>
        <p:spPr>
          <a:xfrm>
            <a:off x="10842366" y="6564563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grpSp>
        <p:nvGrpSpPr>
          <p:cNvPr id="9" name="Rectangle group">
            <a:extLst>
              <a:ext uri="{FF2B5EF4-FFF2-40B4-BE49-F238E27FC236}">
                <a16:creationId xmlns:a16="http://schemas.microsoft.com/office/drawing/2014/main" id="{B24E5035-4A0A-B9A0-E660-B0CF6B69986A}"/>
              </a:ext>
            </a:extLst>
          </p:cNvPr>
          <p:cNvGrpSpPr/>
          <p:nvPr/>
        </p:nvGrpSpPr>
        <p:grpSpPr>
          <a:xfrm>
            <a:off x="-1" y="1400537"/>
            <a:ext cx="12192001" cy="3384116"/>
            <a:chOff x="0" y="-827341"/>
            <a:chExt cx="9619085" cy="4723826"/>
          </a:xfrm>
        </p:grpSpPr>
        <p:sp>
          <p:nvSpPr>
            <p:cNvPr id="10" name="Rectangle">
              <a:extLst>
                <a:ext uri="{FF2B5EF4-FFF2-40B4-BE49-F238E27FC236}">
                  <a16:creationId xmlns:a16="http://schemas.microsoft.com/office/drawing/2014/main" id="{4BA3A40A-4380-C836-A60C-4393CF077AAA}"/>
                </a:ext>
              </a:extLst>
            </p:cNvPr>
            <p:cNvSpPr/>
            <p:nvPr/>
          </p:nvSpPr>
          <p:spPr>
            <a:xfrm>
              <a:off x="0" y="-827341"/>
              <a:ext cx="9619085" cy="4723826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Practical 3: Elements to Minerals Conversion</a:t>
              </a:r>
            </a:p>
            <a:p>
              <a:pPr algn="ctr"/>
              <a:r>
                <a:rPr lang="en-GB" sz="3600" b="1" dirty="0"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Exercise</a:t>
              </a:r>
              <a:endParaRPr lang="en-GB" sz="36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ectangle">
              <a:extLst>
                <a:ext uri="{FF2B5EF4-FFF2-40B4-BE49-F238E27FC236}">
                  <a16:creationId xmlns:a16="http://schemas.microsoft.com/office/drawing/2014/main" id="{48AD89D3-2C41-E4EC-0EBD-4ACCD087E1D3}"/>
                </a:ext>
              </a:extLst>
            </p:cNvPr>
            <p:cNvSpPr/>
            <p:nvPr/>
          </p:nvSpPr>
          <p:spPr>
            <a:xfrm flipV="1">
              <a:off x="0" y="3633518"/>
              <a:ext cx="9568279" cy="24482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13" name="SU Logo">
            <a:extLst>
              <a:ext uri="{FF2B5EF4-FFF2-40B4-BE49-F238E27FC236}">
                <a16:creationId xmlns:a16="http://schemas.microsoft.com/office/drawing/2014/main" id="{9EDD22C8-EC32-5342-1C88-4999FDD93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6808" y="-122990"/>
            <a:ext cx="3662576" cy="19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12B965-9903-098B-1D8E-9574F5E8DD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5293" t="20421" r="15890" b="18315"/>
          <a:stretch/>
        </p:blipFill>
        <p:spPr>
          <a:xfrm>
            <a:off x="7149620" y="301730"/>
            <a:ext cx="1719619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AFFAC-7A3C-ACED-EA0F-87E64619C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EE95F6-E881-D2FE-4943-1828751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 dirty="0"/>
              <a:t>Elements to Mineral Conversion - Exercise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1E931-6E48-BFA1-A1EC-025EB8EEF7DE}"/>
              </a:ext>
            </a:extLst>
          </p:cNvPr>
          <p:cNvSpPr txBox="1"/>
          <p:nvPr/>
        </p:nvSpPr>
        <p:spPr>
          <a:xfrm>
            <a:off x="11351940" y="6477921"/>
            <a:ext cx="748373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1400" b="1" dirty="0">
                <a:solidFill>
                  <a:srgbClr val="000000"/>
                </a:solidFill>
              </a:rPr>
              <a:t>Slide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1862E9-39AF-BAB1-9D3E-529A39438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13" b="18084"/>
          <a:stretch/>
        </p:blipFill>
        <p:spPr>
          <a:xfrm>
            <a:off x="0" y="6192274"/>
            <a:ext cx="2498830" cy="6366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F31BA0-DC29-F86E-4E30-6F35240BA72C}"/>
              </a:ext>
            </a:extLst>
          </p:cNvPr>
          <p:cNvSpPr txBox="1"/>
          <p:nvPr/>
        </p:nvSpPr>
        <p:spPr>
          <a:xfrm>
            <a:off x="1" y="1434028"/>
            <a:ext cx="12192000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Following the characterization of an ore a simplified version of the assay data is presented in Table 1. The mineralogical data is presented in Table 2. </a:t>
            </a:r>
            <a:r>
              <a:rPr lang="en-ZA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this data, calculate the percentage of each mineral in the ore sample.</a:t>
            </a:r>
          </a:p>
          <a:p>
            <a:endParaRPr lang="en-ZA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07E8A8-1C49-854C-4DF4-60F3D6C72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260917"/>
              </p:ext>
            </p:extLst>
          </p:nvPr>
        </p:nvGraphicFramePr>
        <p:xfrm>
          <a:off x="7217204" y="2645419"/>
          <a:ext cx="4810015" cy="3280732"/>
        </p:xfrm>
        <a:graphic>
          <a:graphicData uri="http://schemas.openxmlformats.org/drawingml/2006/table">
            <a:tbl>
              <a:tblPr firstRow="1" bandRow="1"/>
              <a:tblGrid>
                <a:gridCol w="1246110">
                  <a:extLst>
                    <a:ext uri="{9D8B030D-6E8A-4147-A177-3AD203B41FA5}">
                      <a16:colId xmlns:a16="http://schemas.microsoft.com/office/drawing/2014/main" val="2800475884"/>
                    </a:ext>
                  </a:extLst>
                </a:gridCol>
                <a:gridCol w="1687981">
                  <a:extLst>
                    <a:ext uri="{9D8B030D-6E8A-4147-A177-3AD203B41FA5}">
                      <a16:colId xmlns:a16="http://schemas.microsoft.com/office/drawing/2014/main" val="3937247917"/>
                    </a:ext>
                  </a:extLst>
                </a:gridCol>
                <a:gridCol w="1875924">
                  <a:extLst>
                    <a:ext uri="{9D8B030D-6E8A-4147-A177-3AD203B41FA5}">
                      <a16:colId xmlns:a16="http://schemas.microsoft.com/office/drawing/2014/main" val="2177998207"/>
                    </a:ext>
                  </a:extLst>
                </a:gridCol>
              </a:tblGrid>
              <a:tr h="4574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ZA" sz="2000" b="1" u="none" strike="noStrike" dirty="0">
                          <a:effectLst/>
                          <a:latin typeface="+mj-lt"/>
                        </a:rPr>
                        <a:t>Element</a:t>
                      </a:r>
                      <a:endParaRPr lang="en-ZA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Chemical assay (Wt. %)</a:t>
                      </a:r>
                      <a:endParaRPr lang="en-ZA" sz="2000" b="1" i="0" u="none" strike="noStrike" dirty="0">
                        <a:solidFill>
                          <a:schemeClr val="bg2"/>
                        </a:solidFill>
                        <a:effectLst/>
                        <a:latin typeface="+mj-lt"/>
                      </a:endParaRP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2"/>
                          </a:solidFill>
                          <a:effectLst/>
                          <a:latin typeface="+mj-lt"/>
                        </a:rPr>
                        <a:t>Molar Mass (g.mol-1)</a:t>
                      </a:r>
                    </a:p>
                  </a:txBody>
                  <a:tcPr marL="0" marR="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03431"/>
                  </a:ext>
                </a:extLst>
              </a:tr>
              <a:tr h="42958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9,72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28,09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492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18,89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55,85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904434"/>
                  </a:ext>
                </a:extLst>
              </a:tr>
              <a:tr h="4422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22,33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32,07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134084"/>
                  </a:ext>
                </a:extLst>
              </a:tr>
              <a:tr h="3355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11,76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63,55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634033"/>
                  </a:ext>
                </a:extLst>
              </a:tr>
              <a:tr h="3355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Zn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5,98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65,39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612091"/>
                  </a:ext>
                </a:extLst>
              </a:tr>
              <a:tr h="3355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Pb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8,72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207,2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64676"/>
                  </a:ext>
                </a:extLst>
              </a:tr>
              <a:tr h="3355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rgbClr val="FFFFFF"/>
                      </a:solidFill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6,67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137,33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rgbClr val="FFFFFF"/>
                      </a:solidFill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223B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75275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B4E0F66-DBE5-E912-4134-714ECA3A8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884192"/>
              </p:ext>
            </p:extLst>
          </p:nvPr>
        </p:nvGraphicFramePr>
        <p:xfrm>
          <a:off x="1525483" y="2645419"/>
          <a:ext cx="4936276" cy="3546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786">
                  <a:extLst>
                    <a:ext uri="{9D8B030D-6E8A-4147-A177-3AD203B41FA5}">
                      <a16:colId xmlns:a16="http://schemas.microsoft.com/office/drawing/2014/main" val="3785451912"/>
                    </a:ext>
                  </a:extLst>
                </a:gridCol>
                <a:gridCol w="1502834">
                  <a:extLst>
                    <a:ext uri="{9D8B030D-6E8A-4147-A177-3AD203B41FA5}">
                      <a16:colId xmlns:a16="http://schemas.microsoft.com/office/drawing/2014/main" val="2055807934"/>
                    </a:ext>
                  </a:extLst>
                </a:gridCol>
                <a:gridCol w="1714656">
                  <a:extLst>
                    <a:ext uri="{9D8B030D-6E8A-4147-A177-3AD203B41FA5}">
                      <a16:colId xmlns:a16="http://schemas.microsoft.com/office/drawing/2014/main" val="3813909307"/>
                    </a:ext>
                  </a:extLst>
                </a:gridCol>
              </a:tblGrid>
              <a:tr h="51772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Mineral </a:t>
                      </a:r>
                      <a:endParaRPr lang="en-ZA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Formula</a:t>
                      </a:r>
                      <a:endParaRPr lang="en-ZA" sz="20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Molar mass (g/mol)</a:t>
                      </a:r>
                      <a:endParaRPr lang="en-ZA" sz="20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64751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Chalcopyrite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CuFeS</a:t>
                      </a:r>
                      <a:r>
                        <a:rPr lang="en-US" sz="2000" baseline="-25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183,52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7017041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Galena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PbS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239,27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9163160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Sphalerite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ZnS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97,46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3917506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Barite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BaSO</a:t>
                      </a:r>
                      <a:r>
                        <a:rPr lang="en-US" sz="2000" baseline="-25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233,39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4146398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Pyrite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FeS</a:t>
                      </a:r>
                      <a:r>
                        <a:rPr lang="en-US" sz="2000" baseline="-25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119,98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5259383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Magnetite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</a:t>
                      </a:r>
                      <a:r>
                        <a:rPr lang="en-US" sz="2000" baseline="-25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2000" baseline="-25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159,69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262688"/>
                  </a:ext>
                </a:extLst>
              </a:tr>
              <a:tr h="4065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Quartz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SiO</a:t>
                      </a:r>
                      <a:r>
                        <a:rPr lang="en-US" sz="2000" baseline="-2500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</a:t>
                      </a:r>
                      <a:endParaRPr lang="en-ZA" sz="20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effectLst/>
                          <a:latin typeface="+mj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60,08</a:t>
                      </a:r>
                      <a:endParaRPr lang="en-ZA" sz="20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674858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F4E8F35-2DD3-8211-9065-53C8CE5E9D9F}"/>
              </a:ext>
            </a:extLst>
          </p:cNvPr>
          <p:cNvSpPr txBox="1"/>
          <p:nvPr/>
        </p:nvSpPr>
        <p:spPr>
          <a:xfrm>
            <a:off x="720090" y="2364450"/>
            <a:ext cx="6164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1: Chemical assay data of the ore sample</a:t>
            </a:r>
            <a:r>
              <a:rPr lang="en-US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ZA" sz="16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2D6D2-6696-BC98-509F-2344CE7875A4}"/>
              </a:ext>
            </a:extLst>
          </p:cNvPr>
          <p:cNvSpPr txBox="1"/>
          <p:nvPr/>
        </p:nvSpPr>
        <p:spPr>
          <a:xfrm>
            <a:off x="6096000" y="2347490"/>
            <a:ext cx="6164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Table 2: Mineralogical data of the ore sample</a:t>
            </a: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ZA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56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35DFA33-9EF1-B4C8-F6A1-1B605D6914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grpSp>
        <p:nvGrpSpPr>
          <p:cNvPr id="18" name="Rectangle group">
            <a:extLst>
              <a:ext uri="{FF2B5EF4-FFF2-40B4-BE49-F238E27FC236}">
                <a16:creationId xmlns:a16="http://schemas.microsoft.com/office/drawing/2014/main" id="{12BA8B44-9AE1-BA73-B361-6168DDDC75CC}"/>
              </a:ext>
            </a:extLst>
          </p:cNvPr>
          <p:cNvGrpSpPr/>
          <p:nvPr/>
        </p:nvGrpSpPr>
        <p:grpSpPr>
          <a:xfrm>
            <a:off x="-1" y="2555934"/>
            <a:ext cx="12192001" cy="1857895"/>
            <a:chOff x="0" y="1352622"/>
            <a:chExt cx="5040000" cy="2543863"/>
          </a:xfrm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62B43E37-B1DB-88CC-1A79-479F70AEF773}"/>
                </a:ext>
              </a:extLst>
            </p:cNvPr>
            <p:cNvSpPr/>
            <p:nvPr/>
          </p:nvSpPr>
          <p:spPr>
            <a:xfrm>
              <a:off x="0" y="1352622"/>
              <a:ext cx="5040000" cy="2389352"/>
            </a:xfrm>
            <a:prstGeom prst="rect">
              <a:avLst/>
            </a:prstGeom>
            <a:solidFill>
              <a:srgbClr val="6122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">
              <a:extLst>
                <a:ext uri="{FF2B5EF4-FFF2-40B4-BE49-F238E27FC236}">
                  <a16:creationId xmlns:a16="http://schemas.microsoft.com/office/drawing/2014/main" id="{02CF8D00-A369-31C8-5B83-33D1D699E5FA}"/>
                </a:ext>
              </a:extLst>
            </p:cNvPr>
            <p:cNvSpPr/>
            <p:nvPr/>
          </p:nvSpPr>
          <p:spPr>
            <a:xfrm>
              <a:off x="0" y="3741974"/>
              <a:ext cx="5040000" cy="15451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SU Logo">
            <a:extLst>
              <a:ext uri="{FF2B5EF4-FFF2-40B4-BE49-F238E27FC236}">
                <a16:creationId xmlns:a16="http://schemas.microsoft.com/office/drawing/2014/main" id="{9C2668E0-3430-57B6-5CC7-8EDEE8276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52416" y="-115153"/>
            <a:ext cx="3662576" cy="1980000"/>
          </a:xfrm>
          <a:prstGeom prst="rect">
            <a:avLst/>
          </a:prstGeom>
        </p:spPr>
      </p:pic>
      <p:sp>
        <p:nvSpPr>
          <p:cNvPr id="3" name="Photo by ...">
            <a:extLst>
              <a:ext uri="{FF2B5EF4-FFF2-40B4-BE49-F238E27FC236}">
                <a16:creationId xmlns:a16="http://schemas.microsoft.com/office/drawing/2014/main" id="{775E0996-7D3F-8939-1157-3A58FA01AA65}"/>
              </a:ext>
            </a:extLst>
          </p:cNvPr>
          <p:cNvSpPr txBox="1"/>
          <p:nvPr/>
        </p:nvSpPr>
        <p:spPr>
          <a:xfrm>
            <a:off x="10842366" y="6564563"/>
            <a:ext cx="12852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900" dirty="0">
                <a:solidFill>
                  <a:schemeClr val="bg1">
                    <a:lumMod val="95000"/>
                  </a:schemeClr>
                </a:solidFill>
                <a:latin typeface="Trebuchet MS" panose="020B0703020202090204" pitchFamily="34" charset="0"/>
              </a:rPr>
              <a:t>Photo by Stefan Els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5FC015E-4DE7-0D74-76F6-94450538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179" y="2700415"/>
            <a:ext cx="4411640" cy="1456087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Thank you!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BD3F99-D5BC-045F-3126-2412CA766D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5293" t="20421" r="15890" b="18315"/>
          <a:stretch/>
        </p:blipFill>
        <p:spPr>
          <a:xfrm>
            <a:off x="7174365" y="405022"/>
            <a:ext cx="1719619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97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GINEERING#2022">
      <a:dk1>
        <a:srgbClr val="4D5356"/>
      </a:dk1>
      <a:lt1>
        <a:srgbClr val="FFFFFF"/>
      </a:lt1>
      <a:dk2>
        <a:srgbClr val="4D5356"/>
      </a:dk2>
      <a:lt2>
        <a:srgbClr val="FFFFFF"/>
      </a:lt2>
      <a:accent1>
        <a:srgbClr val="61223B"/>
      </a:accent1>
      <a:accent2>
        <a:srgbClr val="B79962"/>
      </a:accent2>
      <a:accent3>
        <a:srgbClr val="EBA900"/>
      </a:accent3>
      <a:accent4>
        <a:srgbClr val="8C979A"/>
      </a:accent4>
      <a:accent5>
        <a:srgbClr val="61223B"/>
      </a:accent5>
      <a:accent6>
        <a:srgbClr val="8B2346"/>
      </a:accent6>
      <a:hlink>
        <a:srgbClr val="B79962"/>
      </a:hlink>
      <a:folHlink>
        <a:srgbClr val="8C979A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47837C7FC0EF45B4D143258928F0D5" ma:contentTypeVersion="3" ma:contentTypeDescription="Create a new document." ma:contentTypeScope="" ma:versionID="ae981a93983b7f2bf04dc1614e8edeb6">
  <xsd:schema xmlns:xsd="http://www.w3.org/2001/XMLSchema" xmlns:xs="http://www.w3.org/2001/XMLSchema" xmlns:p="http://schemas.microsoft.com/office/2006/metadata/properties" xmlns:ns2="f99d493c-dd5b-4acc-9581-74ed9d1da901" targetNamespace="http://schemas.microsoft.com/office/2006/metadata/properties" ma:root="true" ma:fieldsID="569c7946c6acd4f0b3168ca2a4b0cc34" ns2:_="">
    <xsd:import namespace="f99d493c-dd5b-4acc-9581-74ed9d1da9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9d493c-dd5b-4acc-9581-74ed9d1da9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D1DC47-1D07-41D0-B046-AB9C07CC5F0D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f99d493c-dd5b-4acc-9581-74ed9d1da901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C52E39A-4520-4B30-9DDC-086DE856A8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600985-F05D-493C-9059-1C492939CD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9d493c-dd5b-4acc-9581-74ed9d1da9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65606</TotalTime>
  <Words>487</Words>
  <Application>Microsoft Office PowerPoint</Application>
  <PresentationFormat>Widescreen</PresentationFormat>
  <Paragraphs>137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Outcomes</vt:lpstr>
      <vt:lpstr>Elements to Minerals Conversion</vt:lpstr>
      <vt:lpstr>PowerPoint Presentation</vt:lpstr>
      <vt:lpstr>Elements to Mineral Conversion - Example</vt:lpstr>
      <vt:lpstr>PowerPoint Presentation</vt:lpstr>
      <vt:lpstr>Elements to Mineral Conversion - Exercise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Muller, L, Mev [lm2@sun.ac.za]</dc:creator>
  <cp:lastModifiedBy>May, MBM, Dr [bambesiwem@sun.ac.za]</cp:lastModifiedBy>
  <cp:revision>952</cp:revision>
  <dcterms:created xsi:type="dcterms:W3CDTF">2021-09-15T08:20:16Z</dcterms:created>
  <dcterms:modified xsi:type="dcterms:W3CDTF">2025-06-02T08:49:10Z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0x010100B647837C7FC0EF45B4D143258928F0D5</vt:lpwstr>
  </property>
  <property fmtid="{D5CDD505-2E9C-101B-9397-08002B2CF9AE}" pid="3" name="MediaServiceImageTags">
    <vt:lpwstr/>
  </property>
</Properties>
</file>